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23"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9" autoAdjust="0"/>
    <p:restoredTop sz="96196" autoAdjust="0"/>
  </p:normalViewPr>
  <p:slideViewPr>
    <p:cSldViewPr snapToGrid="0" showGuides="1">
      <p:cViewPr varScale="1">
        <p:scale>
          <a:sx n="117" d="100"/>
          <a:sy n="117" d="100"/>
        </p:scale>
        <p:origin x="224"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2/10/20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2/10/20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98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3954"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2"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0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0"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5" Type="http://schemas.openxmlformats.org/officeDocument/2006/relationships/image" Target="../media/image29.jpeg"/><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59073"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sz="4000" dirty="0"/>
              <a:t>Beau </a:t>
            </a:r>
            <a:r>
              <a:rPr lang="en-US" dirty="0"/>
              <a:t>Sackey – Key Expert</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1" name="TextBox 10">
            <a:extLst>
              <a:ext uri="{FF2B5EF4-FFF2-40B4-BE49-F238E27FC236}">
                <a16:creationId xmlns:a16="http://schemas.microsoft.com/office/drawing/2014/main" id="{F3AB3386-D2B5-4488-B88B-651287F8F4C6}"/>
              </a:ext>
            </a:extLst>
          </p:cNvPr>
          <p:cNvSpPr txBox="1"/>
          <p:nvPr/>
        </p:nvSpPr>
        <p:spPr>
          <a:xfrm>
            <a:off x="742950" y="1398250"/>
            <a:ext cx="4143267" cy="4293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Canada:</a:t>
            </a:r>
            <a:r>
              <a:rPr lang="en-US" sz="1200" dirty="0"/>
              <a:t> For the 2nd largest Canadian Bank (by assets):</a:t>
            </a:r>
            <a:endParaRPr lang="en-US" sz="1200" dirty="0">
              <a:solidFill>
                <a:schemeClr val="accent1"/>
              </a:solidFill>
            </a:endParaRPr>
          </a:p>
          <a:p>
            <a:pPr marL="366104" lvl="1" indent="-182880" defTabSz="642915">
              <a:spcAft>
                <a:spcPts val="300"/>
              </a:spcAft>
              <a:buClr>
                <a:schemeClr val="tx1"/>
              </a:buClr>
              <a:buFont typeface="Arial" panose="020B0604020202020204" pitchFamily="34" charset="0"/>
              <a:buChar char="‒"/>
              <a:defRPr/>
            </a:pPr>
            <a:r>
              <a:rPr lang="en-US" sz="1200" dirty="0"/>
              <a:t>Program Manager for a CAD $180 million Enterprise (Bank wide) Credit Risk Reporting Solution implementation in accordance with global banking regulation from the Basel Committee on Banking Supervision (BCBS 239)</a:t>
            </a:r>
          </a:p>
          <a:p>
            <a:pPr marL="366104" lvl="1" indent="-182880" defTabSz="642915">
              <a:spcAft>
                <a:spcPts val="300"/>
              </a:spcAft>
              <a:buClr>
                <a:schemeClr val="tx1"/>
              </a:buClr>
              <a:buFont typeface="Arial" panose="020B0604020202020204" pitchFamily="34" charset="0"/>
              <a:buChar char="‒"/>
              <a:defRPr/>
            </a:pPr>
            <a:r>
              <a:rPr lang="en-US" sz="1200" dirty="0"/>
              <a:t>Stood up, led and run a program management office to execute and deliver on the mandatory requirements of the regulation working in tandem with Canadian regulators, Bank’s Risk Committee of the Board and a team of 250+ resources to deliver program on time under significant budgetary, resource and bank legacy constraints</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Ghana: Large Pan-African Bank: </a:t>
            </a:r>
          </a:p>
          <a:p>
            <a:pPr marL="366104" lvl="1" indent="-182880" defTabSz="642915">
              <a:spcAft>
                <a:spcPts val="300"/>
              </a:spcAft>
              <a:buClr>
                <a:schemeClr val="tx1"/>
              </a:buClr>
              <a:buFont typeface="Arial" panose="020B0604020202020204" pitchFamily="34" charset="0"/>
              <a:buChar char="‒"/>
              <a:defRPr/>
            </a:pPr>
            <a:r>
              <a:rPr lang="en-US" sz="1200" dirty="0"/>
              <a:t>Advised my client (a Ghanaian subsidiary of an international bank) on a medium term strategy specifically to achieve significant growth objectives. Client was seeking to grow profit before taxes (PBT) ambitiously, and my team provided a roadmap of specific initiatives across both cost centers and profit centers in order to achieve those goals. </a:t>
            </a:r>
          </a:p>
          <a:p>
            <a:pPr marL="366104" lvl="1" indent="-182880" defTabSz="642915">
              <a:spcAft>
                <a:spcPts val="300"/>
              </a:spcAft>
              <a:buClr>
                <a:schemeClr val="tx1"/>
              </a:buClr>
              <a:buFont typeface="Arial" panose="020B0604020202020204" pitchFamily="34" charset="0"/>
              <a:buChar char="‒"/>
              <a:defRPr/>
            </a:pPr>
            <a:r>
              <a:rPr lang="en-US" sz="1200" dirty="0"/>
              <a:t>Result: Client within the first year of implementing strategic initiatives exceeded the profit targets set for them based on financial modelling projections and is on course to meet/exceed 5 year profit plan.</a:t>
            </a:r>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8250"/>
            <a:ext cx="3590369" cy="2185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Beau has an </a:t>
            </a:r>
            <a:r>
              <a:rPr lang="en-US" sz="1200" dirty="0">
                <a:solidFill>
                  <a:srgbClr val="FF0000"/>
                </a:solidFill>
              </a:rPr>
              <a:t>MBA degree from Queen’s University</a:t>
            </a:r>
            <a:r>
              <a:rPr lang="en-US" sz="1200" dirty="0">
                <a:solidFill>
                  <a:prstClr val="black"/>
                </a:solidFill>
              </a:rPr>
              <a:t>. He also holds an </a:t>
            </a:r>
            <a:r>
              <a:rPr lang="en-US" sz="1200" dirty="0">
                <a:solidFill>
                  <a:srgbClr val="FF0000"/>
                </a:solidFill>
              </a:rPr>
              <a:t>undergraduate honors degree in Commerce from Carleton University </a:t>
            </a:r>
            <a:r>
              <a:rPr lang="en-US" sz="1200" dirty="0">
                <a:solidFill>
                  <a:prstClr val="black"/>
                </a:solidFill>
              </a:rPr>
              <a:t>both in Canada</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Beau is also a designated </a:t>
            </a:r>
            <a:r>
              <a:rPr lang="en-US" sz="1200" dirty="0">
                <a:solidFill>
                  <a:srgbClr val="FF0000"/>
                </a:solidFill>
              </a:rPr>
              <a:t>PMP (Project Management Professional)</a:t>
            </a:r>
            <a:endParaRPr lang="en-US" sz="1200" dirty="0">
              <a:solidFill>
                <a:prstClr val="black"/>
              </a:solidFill>
            </a:endParaRP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Beau is an </a:t>
            </a:r>
            <a:r>
              <a:rPr lang="en-US" sz="1200" dirty="0">
                <a:solidFill>
                  <a:srgbClr val="FF0000"/>
                </a:solidFill>
              </a:rPr>
              <a:t>Adjunct Professor </a:t>
            </a:r>
            <a:r>
              <a:rPr lang="en-US" sz="1200" dirty="0">
                <a:solidFill>
                  <a:prstClr val="black"/>
                </a:solidFill>
              </a:rPr>
              <a:t>at </a:t>
            </a:r>
            <a:r>
              <a:rPr lang="en-US" sz="1200" dirty="0">
                <a:solidFill>
                  <a:srgbClr val="FF0000"/>
                </a:solidFill>
              </a:rPr>
              <a:t>Seneca College </a:t>
            </a:r>
            <a:r>
              <a:rPr lang="en-US" sz="1200" dirty="0">
                <a:solidFill>
                  <a:prstClr val="black"/>
                </a:solidFill>
              </a:rPr>
              <a:t>(York University) where he teaches Advanced Information Technology Project Management</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Beau speaks English fluently and is able to have basic conversations in French. He also speaks Ga and Twi fluently</a:t>
            </a: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2739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Multifaceted leader with 12+ years of project management and management consulting experience across various industries including: banking/finance, telecommunications, manufacturing and retail with deep capabilities in each industry. Successfully led projects, programs and turnarounds of Fortune 500 and other leading companies globally. Excellent communicator and negotiator, who consistently engages and inspires teams to perform and deliver results. </a:t>
            </a:r>
          </a:p>
        </p:txBody>
      </p:sp>
      <p:sp>
        <p:nvSpPr>
          <p:cNvPr id="47" name="Rectangle 46">
            <a:extLst>
              <a:ext uri="{FF2B5EF4-FFF2-40B4-BE49-F238E27FC236}">
                <a16:creationId xmlns:a16="http://schemas.microsoft.com/office/drawing/2014/main" id="{FFFEA02E-6BA9-CA45-B80F-8C62538255F2}"/>
              </a:ext>
            </a:extLst>
          </p:cNvPr>
          <p:cNvSpPr/>
          <p:nvPr/>
        </p:nvSpPr>
        <p:spPr>
          <a:xfrm>
            <a:off x="8324850" y="4403476"/>
            <a:ext cx="3207236" cy="738664"/>
          </a:xfrm>
          <a:prstGeom prst="rect">
            <a:avLst/>
          </a:prstGeom>
        </p:spPr>
        <p:txBody>
          <a:bodyPr wrap="square" lIns="0" tIns="0" rIns="0" bIns="0">
            <a:spAutoFit/>
          </a:bodyPr>
          <a:lstStyle/>
          <a:p>
            <a:pPr>
              <a:spcAft>
                <a:spcPts val="300"/>
              </a:spcAft>
            </a:pPr>
            <a:r>
              <a:rPr lang="en-GB" sz="1200" dirty="0">
                <a:solidFill>
                  <a:schemeClr val="accent1"/>
                </a:solidFill>
              </a:rPr>
              <a:t>Challenges are opportunities that need to solved. I love tackling high stakes projects, mentoring young colleagues and delivering exceptional results for clients.</a:t>
            </a:r>
          </a:p>
        </p:txBody>
      </p:sp>
      <p:cxnSp>
        <p:nvCxnSpPr>
          <p:cNvPr id="48" name="Straight Connector 47">
            <a:extLst>
              <a:ext uri="{FF2B5EF4-FFF2-40B4-BE49-F238E27FC236}">
                <a16:creationId xmlns:a16="http://schemas.microsoft.com/office/drawing/2014/main" id="{7A64E859-4665-8B4F-9EEF-40D7C678A587}"/>
              </a:ext>
            </a:extLst>
          </p:cNvPr>
          <p:cNvCxnSpPr>
            <a:cxnSpLocks/>
          </p:cNvCxnSpPr>
          <p:nvPr/>
        </p:nvCxnSpPr>
        <p:spPr>
          <a:xfrm>
            <a:off x="8033717" y="4314210"/>
            <a:ext cx="3498369" cy="0"/>
          </a:xfrm>
          <a:prstGeom prst="line">
            <a:avLst/>
          </a:prstGeom>
          <a:noFill/>
          <a:ln w="25400" cap="flat">
            <a:solidFill>
              <a:schemeClr val="accent5">
                <a:lumMod val="75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49" name="Group 48">
            <a:extLst>
              <a:ext uri="{FF2B5EF4-FFF2-40B4-BE49-F238E27FC236}">
                <a16:creationId xmlns:a16="http://schemas.microsoft.com/office/drawing/2014/main" id="{975A8F84-4BD5-4242-95AB-E3E7CC059FB1}"/>
              </a:ext>
            </a:extLst>
          </p:cNvPr>
          <p:cNvGrpSpPr/>
          <p:nvPr/>
        </p:nvGrpSpPr>
        <p:grpSpPr>
          <a:xfrm>
            <a:off x="7945692" y="4053833"/>
            <a:ext cx="404525" cy="360027"/>
            <a:chOff x="9621368" y="5838969"/>
            <a:chExt cx="581812" cy="473824"/>
          </a:xfrm>
        </p:grpSpPr>
        <p:sp>
          <p:nvSpPr>
            <p:cNvPr id="50" name="Oval 49">
              <a:extLst>
                <a:ext uri="{FF2B5EF4-FFF2-40B4-BE49-F238E27FC236}">
                  <a16:creationId xmlns:a16="http://schemas.microsoft.com/office/drawing/2014/main" id="{874ACC8D-D292-204B-8C9A-0590FEF6C818}"/>
                </a:ext>
              </a:extLst>
            </p:cNvPr>
            <p:cNvSpPr/>
            <p:nvPr/>
          </p:nvSpPr>
          <p:spPr>
            <a:xfrm>
              <a:off x="9621368" y="5838969"/>
              <a:ext cx="581812" cy="473824"/>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endParaRPr lang="en-US" sz="1195">
                <a:solidFill>
                  <a:srgbClr val="FFFFFF"/>
                </a:solidFill>
                <a:sym typeface="Helvetica Neue Medium"/>
              </a:endParaRPr>
            </a:p>
          </p:txBody>
        </p:sp>
        <p:pic>
          <p:nvPicPr>
            <p:cNvPr id="51" name="Graphic 21">
              <a:extLst>
                <a:ext uri="{FF2B5EF4-FFF2-40B4-BE49-F238E27FC236}">
                  <a16:creationId xmlns:a16="http://schemas.microsoft.com/office/drawing/2014/main" id="{808148FC-17E0-4C46-AF45-71FF29428FBC}"/>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1736" y="5865343"/>
              <a:ext cx="421077" cy="421077"/>
            </a:xfrm>
            <a:prstGeom prst="rect">
              <a:avLst/>
            </a:prstGeom>
          </p:spPr>
        </p:pic>
      </p:gr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29" name="Rectangle: Single Corner Rounded 28">
            <a:extLst>
              <a:ext uri="{FF2B5EF4-FFF2-40B4-BE49-F238E27FC236}">
                <a16:creationId xmlns:a16="http://schemas.microsoft.com/office/drawing/2014/main" id="{0B973FD0-6273-4238-AEFC-A2DC71E5C313}"/>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30" name="Graphic 29">
            <a:extLst>
              <a:ext uri="{FF2B5EF4-FFF2-40B4-BE49-F238E27FC236}">
                <a16:creationId xmlns:a16="http://schemas.microsoft.com/office/drawing/2014/main" id="{B93F3405-7AED-402B-9A7E-0A8D530B42E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02158" y="967232"/>
            <a:ext cx="340892" cy="343274"/>
          </a:xfrm>
          <a:prstGeom prst="rect">
            <a:avLst/>
          </a:prstGeom>
        </p:spPr>
      </p:pic>
      <p:sp>
        <p:nvSpPr>
          <p:cNvPr id="31" name="Rectangle: Single Corner Rounded 30">
            <a:extLst>
              <a:ext uri="{FF2B5EF4-FFF2-40B4-BE49-F238E27FC236}">
                <a16:creationId xmlns:a16="http://schemas.microsoft.com/office/drawing/2014/main" id="{CFAC777B-F7C6-4E10-8CFD-DCDCB422E3EF}"/>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32" name="Graphic 31">
            <a:extLst>
              <a:ext uri="{FF2B5EF4-FFF2-40B4-BE49-F238E27FC236}">
                <a16:creationId xmlns:a16="http://schemas.microsoft.com/office/drawing/2014/main" id="{ACA71FC4-1F89-4FDA-82F0-1E622ED9B5A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63389" y="967232"/>
            <a:ext cx="340892" cy="343274"/>
          </a:xfrm>
          <a:prstGeom prst="rect">
            <a:avLst/>
          </a:prstGeom>
        </p:spPr>
      </p:pic>
      <p:pic>
        <p:nvPicPr>
          <p:cNvPr id="33" name="Graphic 32">
            <a:extLst>
              <a:ext uri="{FF2B5EF4-FFF2-40B4-BE49-F238E27FC236}">
                <a16:creationId xmlns:a16="http://schemas.microsoft.com/office/drawing/2014/main" id="{499845C7-BE2F-4AE6-8B3D-4D6B0CC4A752}"/>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35582" y="1040617"/>
            <a:ext cx="196505" cy="196505"/>
          </a:xfrm>
          <a:prstGeom prst="rect">
            <a:avLst/>
          </a:prstGeom>
        </p:spPr>
      </p:pic>
      <p:pic>
        <p:nvPicPr>
          <p:cNvPr id="34" name="Graphic 33">
            <a:extLst>
              <a:ext uri="{FF2B5EF4-FFF2-40B4-BE49-F238E27FC236}">
                <a16:creationId xmlns:a16="http://schemas.microsoft.com/office/drawing/2014/main" id="{EDA83C4C-5A02-4483-BC39-1CE35A5AC81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61178" y="1030791"/>
            <a:ext cx="216156" cy="216156"/>
          </a:xfrm>
          <a:prstGeom prst="rect">
            <a:avLst/>
          </a:prstGeom>
        </p:spPr>
      </p:pic>
      <p:pic>
        <p:nvPicPr>
          <p:cNvPr id="10" name="Picture Placeholder 9">
            <a:extLst>
              <a:ext uri="{FF2B5EF4-FFF2-40B4-BE49-F238E27FC236}">
                <a16:creationId xmlns:a16="http://schemas.microsoft.com/office/drawing/2014/main" id="{54501D92-BCE1-A746-968A-5A1669A2D58A}"/>
              </a:ext>
            </a:extLst>
          </p:cNvPr>
          <p:cNvPicPr>
            <a:picLocks noGrp="1" noChangeAspect="1"/>
          </p:cNvPicPr>
          <p:nvPr>
            <p:ph type="pic" sz="quarter" idx="10"/>
          </p:nvPr>
        </p:nvPicPr>
        <p:blipFill>
          <a:blip r:embed="rId15"/>
          <a:srcRect l="15526" r="15526"/>
          <a:stretch>
            <a:fillRect/>
          </a:stretch>
        </p:blipFill>
        <p:spPr/>
      </p:pic>
    </p:spTree>
    <p:extLst>
      <p:ext uri="{BB962C8B-B14F-4D97-AF65-F5344CB8AC3E}">
        <p14:creationId xmlns:p14="http://schemas.microsoft.com/office/powerpoint/2010/main" val="93503946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13509</TotalTime>
  <Words>384</Words>
  <Application>Microsoft Macintosh PowerPoint</Application>
  <PresentationFormat>Widescreen</PresentationFormat>
  <Paragraphs>17</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Beau Sackey – Key 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541</cp:revision>
  <dcterms:created xsi:type="dcterms:W3CDTF">2020-03-25T12:28:14Z</dcterms:created>
  <dcterms:modified xsi:type="dcterms:W3CDTF">2020-10-02T10:22:35Z</dcterms:modified>
</cp:coreProperties>
</file>